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1359" r:id="rId173"/>
    <p:sldId id="1360" r:id="rId174"/>
    <p:sldId id="948"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706" r:id="rId304"/>
    <p:sldId id="589" r:id="rId305"/>
    <p:sldId id="998" r:id="rId306"/>
    <p:sldId id="856" r:id="rId307"/>
    <p:sldId id="857"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508" r:id="rId325"/>
    <p:sldId id="622" r:id="rId326"/>
    <p:sldId id="1194" r:id="rId327"/>
    <p:sldId id="989" r:id="rId328"/>
    <p:sldId id="1228" r:id="rId329"/>
    <p:sldId id="987" r:id="rId330"/>
    <p:sldId id="623" r:id="rId331"/>
    <p:sldId id="1035"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986" r:id="rId525"/>
    <p:sldId id="427" r:id="rId526"/>
    <p:sldId id="688" r:id="rId527"/>
    <p:sldId id="689" r:id="rId528"/>
    <p:sldId id="731" r:id="rId529"/>
    <p:sldId id="732" r:id="rId530"/>
    <p:sldId id="758" r:id="rId531"/>
    <p:sldId id="759" r:id="rId532"/>
    <p:sldId id="916" r:id="rId533"/>
    <p:sldId id="917" r:id="rId534"/>
    <p:sldId id="840" r:id="rId535"/>
    <p:sldId id="841" r:id="rId536"/>
    <p:sldId id="939" r:id="rId537"/>
    <p:sldId id="766" r:id="rId538"/>
    <p:sldId id="767" r:id="rId539"/>
    <p:sldId id="776" r:id="rId540"/>
    <p:sldId id="752" r:id="rId541"/>
    <p:sldId id="753" r:id="rId542"/>
    <p:sldId id="764" r:id="rId543"/>
    <p:sldId id="765" r:id="rId544"/>
    <p:sldId id="874" r:id="rId545"/>
    <p:sldId id="946" r:id="rId546"/>
    <p:sldId id="777" r:id="rId547"/>
    <p:sldId id="762" r:id="rId548"/>
    <p:sldId id="763" r:id="rId549"/>
    <p:sldId id="769" r:id="rId550"/>
    <p:sldId id="770" r:id="rId551"/>
    <p:sldId id="873" r:id="rId552"/>
    <p:sldId id="875" r:id="rId553"/>
    <p:sldId id="1069" r:id="rId554"/>
    <p:sldId id="943" r:id="rId555"/>
    <p:sldId id="755" r:id="rId556"/>
    <p:sldId id="754" r:id="rId557"/>
    <p:sldId id="670" r:id="rId558"/>
    <p:sldId id="1347" r:id="rId559"/>
    <p:sldId id="952" r:id="rId560"/>
    <p:sldId id="768" r:id="rId561"/>
    <p:sldId id="1348" r:id="rId562"/>
    <p:sldId id="1349" r:id="rId563"/>
    <p:sldId id="1350" r:id="rId564"/>
    <p:sldId id="761" r:id="rId565"/>
    <p:sldId id="861" r:id="rId566"/>
    <p:sldId id="862" r:id="rId567"/>
    <p:sldId id="756" r:id="rId568"/>
    <p:sldId id="771" r:id="rId569"/>
    <p:sldId id="876" r:id="rId570"/>
    <p:sldId id="778" r:id="rId571"/>
    <p:sldId id="779" r:id="rId572"/>
    <p:sldId id="834" r:id="rId573"/>
    <p:sldId id="780" r:id="rId574"/>
    <p:sldId id="833" r:id="rId575"/>
    <p:sldId id="783" r:id="rId576"/>
    <p:sldId id="880" r:id="rId577"/>
    <p:sldId id="881" r:id="rId578"/>
    <p:sldId id="879" r:id="rId579"/>
    <p:sldId id="866" r:id="rId580"/>
    <p:sldId id="878" r:id="rId581"/>
    <p:sldId id="867" r:id="rId582"/>
    <p:sldId id="868" r:id="rId583"/>
    <p:sldId id="870" r:id="rId584"/>
    <p:sldId id="1241" r:id="rId585"/>
    <p:sldId id="869" r:id="rId586"/>
    <p:sldId id="1341" r:id="rId587"/>
    <p:sldId id="1342" r:id="rId588"/>
    <p:sldId id="1033" r:id="rId589"/>
    <p:sldId id="1021" r:id="rId590"/>
    <p:sldId id="1022" r:id="rId591"/>
    <p:sldId id="1023" r:id="rId592"/>
    <p:sldId id="1024" r:id="rId593"/>
    <p:sldId id="1025" r:id="rId594"/>
    <p:sldId id="1027" r:id="rId595"/>
    <p:sldId id="1028" r:id="rId596"/>
    <p:sldId id="1029" r:id="rId597"/>
    <p:sldId id="1030" r:id="rId598"/>
    <p:sldId id="1032" r:id="rId599"/>
    <p:sldId id="1031" r:id="rId600"/>
    <p:sldId id="885" r:id="rId601"/>
    <p:sldId id="1074" r:id="rId602"/>
    <p:sldId id="976" r:id="rId603"/>
    <p:sldId id="933" r:id="rId604"/>
    <p:sldId id="954" r:id="rId605"/>
    <p:sldId id="788" r:id="rId606"/>
    <p:sldId id="988" r:id="rId607"/>
    <p:sldId id="1026" r:id="rId608"/>
    <p:sldId id="1106" r:id="rId609"/>
    <p:sldId id="858" r:id="rId6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D43"/>
    <a:srgbClr val="9FCA34"/>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grpSp>
        <p:nvGrpSpPr>
          <p:cNvPr id="11" name="Group 10">
            <a:extLst>
              <a:ext uri="{FF2B5EF4-FFF2-40B4-BE49-F238E27FC236}">
                <a16:creationId xmlns:a16="http://schemas.microsoft.com/office/drawing/2014/main" id="{1AF885D1-03EB-404A-9E90-217B034008C0}"/>
              </a:ext>
            </a:extLst>
          </p:cNvPr>
          <p:cNvGrpSpPr/>
          <p:nvPr/>
        </p:nvGrpSpPr>
        <p:grpSpPr>
          <a:xfrm>
            <a:off x="1955540" y="4509120"/>
            <a:ext cx="8280920" cy="1815882"/>
            <a:chOff x="1055440" y="4591669"/>
            <a:chExt cx="8280920" cy="1815882"/>
          </a:xfrm>
        </p:grpSpPr>
        <p:sp>
          <p:nvSpPr>
            <p:cNvPr id="9" name="TextBox 8">
              <a:extLst>
                <a:ext uri="{FF2B5EF4-FFF2-40B4-BE49-F238E27FC236}">
                  <a16:creationId xmlns:a16="http://schemas.microsoft.com/office/drawing/2014/main" id="{F2F56EA0-E29E-4747-96D1-9BF5A8306CB2}"/>
                </a:ext>
              </a:extLst>
            </p:cNvPr>
            <p:cNvSpPr txBox="1"/>
            <p:nvPr/>
          </p:nvSpPr>
          <p:spPr>
            <a:xfrm>
              <a:off x="5519936" y="4591669"/>
              <a:ext cx="3816424" cy="1815882"/>
            </a:xfrm>
            <a:prstGeom prst="rect">
              <a:avLst/>
            </a:prstGeom>
            <a:noFill/>
          </p:spPr>
          <p:txBody>
            <a:bodyPr wrap="square">
              <a:spAutoFit/>
            </a:bodyPr>
            <a:lstStyle/>
            <a:p>
              <a:pPr marL="285750" indent="-285750">
                <a:buFont typeface="Arial" panose="020B0604020202020204" pitchFamily="34" charset="0"/>
                <a:buChar char="•"/>
              </a:pPr>
              <a:r>
                <a:rPr lang="en-IN" sz="24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b="0" i="1" dirty="0">
                <a:solidFill>
                  <a:srgbClr val="000000"/>
                </a:solidFill>
                <a:effectLst/>
                <a:latin typeface="Liberation Mono"/>
              </a:endParaRPr>
            </a:p>
            <a:p>
              <a:pPr marL="536575"/>
              <a:r>
                <a:rPr lang="en-IN" sz="2000" dirty="0">
                  <a:solidFill>
                    <a:srgbClr val="FF0000"/>
                  </a:solidFill>
                  <a:latin typeface="Liberation Mono"/>
                </a:rPr>
                <a:t>e.g. </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0" name="TextBox 9">
              <a:extLst>
                <a:ext uri="{FF2B5EF4-FFF2-40B4-BE49-F238E27FC236}">
                  <a16:creationId xmlns:a16="http://schemas.microsoft.com/office/drawing/2014/main" id="{D086C6FA-A660-4080-B34D-604C48F8E05C}"/>
                </a:ext>
              </a:extLst>
            </p:cNvPr>
            <p:cNvSpPr txBox="1"/>
            <p:nvPr/>
          </p:nvSpPr>
          <p:spPr>
            <a:xfrm>
              <a:off x="1055440" y="4591669"/>
              <a:ext cx="3672408" cy="1231106"/>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latin typeface="Liberation Mono"/>
                </a:rPr>
                <a:t>arithmetic_operators: </a:t>
              </a:r>
            </a:p>
            <a:p>
              <a:pPr marL="531813"/>
              <a:r>
                <a:rPr lang="en-IN" sz="2200" dirty="0">
                  <a:solidFill>
                    <a:srgbClr val="A67F59"/>
                  </a:solidFill>
                  <a:latin typeface="Liberation Mono"/>
                </a:rPr>
                <a:t>+</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pPr marL="531813"/>
              <a:endParaRPr lang="en-IN" sz="800" dirty="0">
                <a:solidFill>
                  <a:srgbClr val="FF0000"/>
                </a:solidFill>
                <a:latin typeface="Liberation Mono"/>
              </a:endParaRPr>
            </a:p>
            <a:p>
              <a:pPr marL="531813"/>
              <a:r>
                <a:rPr lang="en-IN" sz="2000" dirty="0">
                  <a:solidFill>
                    <a:srgbClr val="FF0000"/>
                  </a:solidFill>
                  <a:latin typeface="Liberation Mono"/>
                </a:rPr>
                <a:t>e.g. </a:t>
              </a:r>
              <a:r>
                <a:rPr lang="en-IN" sz="2000" i="1" dirty="0">
                  <a:solidFill>
                    <a:srgbClr val="000000"/>
                  </a:solidFill>
                  <a:latin typeface="Liberation Mono"/>
                </a:rPr>
                <a:t>operand1</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b="1" i="1" dirty="0">
                  <a:solidFill>
                    <a:schemeClr val="accent6">
                      <a:lumMod val="75000"/>
                    </a:schemeClr>
                  </a:solidFill>
                  <a:latin typeface="Liberation Mono"/>
                </a:rPr>
                <a:t> </a:t>
              </a:r>
              <a:r>
                <a:rPr lang="en-IN" sz="2000" i="1" dirty="0">
                  <a:solidFill>
                    <a:srgbClr val="000000"/>
                  </a:solidFill>
                  <a:latin typeface="Liberation Mono"/>
                </a:rPr>
                <a:t>operand2</a:t>
              </a:r>
            </a:p>
          </p:txBody>
        </p:sp>
      </p:gr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3392161100"/>
              </p:ext>
            </p:extLst>
          </p:nvPr>
        </p:nvGraphicFramePr>
        <p:xfrm>
          <a:off x="406574" y="983768"/>
          <a:ext cx="11305256" cy="1221096"/>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
        <p:nvSpPr>
          <p:cNvPr id="4" name="Rectangle 3">
            <a:extLst>
              <a:ext uri="{FF2B5EF4-FFF2-40B4-BE49-F238E27FC236}">
                <a16:creationId xmlns:a16="http://schemas.microsoft.com/office/drawing/2014/main" id="{2910B896-45E5-4124-B873-413792EA5354}"/>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Tree>
    <p:extLst>
      <p:ext uri="{BB962C8B-B14F-4D97-AF65-F5344CB8AC3E}">
        <p14:creationId xmlns:p14="http://schemas.microsoft.com/office/powerpoint/2010/main" val="3440713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335360" y="1548075"/>
            <a:ext cx="6336704" cy="4185761"/>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effectLst/>
                <a:latin typeface="Liberation Mono"/>
              </a:rPr>
              <a:t>comparison_operator</a:t>
            </a:r>
            <a:r>
              <a:rPr lang="en-IN" sz="2400" b="1" i="0" dirty="0">
                <a:solidFill>
                  <a:schemeClr val="accent6">
                    <a:lumMod val="75000"/>
                  </a:schemeClr>
                </a:solidFill>
                <a:effectLst/>
                <a:latin typeface="Liberation Mono"/>
              </a:rPr>
              <a:t>: </a:t>
            </a:r>
            <a:endParaRPr lang="en-IN" sz="2400" b="1" dirty="0">
              <a:solidFill>
                <a:schemeClr val="accent6">
                  <a:lumMod val="75000"/>
                </a:schemeClr>
              </a:solidFill>
              <a:latin typeface="Liberation Mono"/>
            </a:endParaRPr>
          </a:p>
          <a:p>
            <a:pPr marL="531813"/>
            <a:r>
              <a:rPr lang="en-IN" sz="2200" dirty="0">
                <a:solidFill>
                  <a:srgbClr val="A67F59"/>
                </a:solidFill>
                <a:latin typeface="Liberation Mono"/>
              </a:rPr>
              <a:t>=</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IN" sz="2000" dirty="0">
              <a:solidFill>
                <a:srgbClr val="A67F59"/>
              </a:solidFill>
              <a:latin typeface="Liberation Mono"/>
            </a:endParaRPr>
          </a:p>
          <a:p>
            <a:pPr marL="342900" indent="-342900">
              <a:buFont typeface="Arial" panose="020B0604020202020204" pitchFamily="34" charset="0"/>
              <a:buChar char="•"/>
            </a:pPr>
            <a:r>
              <a:rPr lang="en-US" sz="2400" b="1" i="1" dirty="0">
                <a:solidFill>
                  <a:schemeClr val="accent6">
                    <a:lumMod val="75000"/>
                  </a:schemeClr>
                </a:solidFill>
                <a:effectLst/>
                <a:latin typeface="Liberation Mono"/>
              </a:rPr>
              <a:t>predicate</a:t>
            </a:r>
            <a:r>
              <a:rPr lang="en-US" sz="20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p>
          <a:p>
            <a:endParaRPr lang="en-US" sz="2000" b="0" i="0" dirty="0">
              <a:solidFill>
                <a:srgbClr val="999999"/>
              </a:solidFill>
              <a:effectLst/>
              <a:latin typeface="Liberation Mono"/>
            </a:endParaRPr>
          </a:p>
          <a:p>
            <a:pPr marL="342900" indent="-342900">
              <a:buFont typeface="Arial" panose="020B0604020202020204" pitchFamily="34" charset="0"/>
              <a:buChar char="•"/>
            </a:pPr>
            <a:r>
              <a:rPr lang="en-US" sz="2400" b="1" i="1" dirty="0">
                <a:solidFill>
                  <a:schemeClr val="accent6">
                    <a:lumMod val="75000"/>
                  </a:schemeClr>
                </a:solidFill>
                <a:latin typeface="Liberation Mono"/>
              </a:rPr>
              <a:t>boolean</a:t>
            </a:r>
            <a:r>
              <a:rPr lang="en-US" sz="2400" b="0" i="1" dirty="0">
                <a:solidFill>
                  <a:schemeClr val="accent6">
                    <a:lumMod val="75000"/>
                  </a:schemeClr>
                </a:solidFill>
                <a:effectLst/>
                <a:latin typeface="Liberation Mono"/>
              </a:rPr>
              <a:t>_</a:t>
            </a:r>
            <a:r>
              <a:rPr lang="en-US" sz="2400" b="1" i="1" dirty="0">
                <a:solidFill>
                  <a:schemeClr val="accent6">
                    <a:lumMod val="75000"/>
                  </a:schemeClr>
                </a:solidFill>
                <a:effectLst/>
                <a:latin typeface="Liberation Mono"/>
              </a:rPr>
              <a:t> predicate</a:t>
            </a:r>
            <a:r>
              <a:rPr lang="en-US" sz="2400" b="1" dirty="0">
                <a:solidFill>
                  <a:schemeClr val="accent6">
                    <a:lumMod val="75000"/>
                  </a:schemeClr>
                </a:solidFill>
                <a:effectLst/>
                <a:latin typeface="Liberation Mono"/>
              </a:rPr>
              <a:t>:</a:t>
            </a:r>
            <a:endParaRPr lang="en-US" sz="2400" dirty="0">
              <a:solidFill>
                <a:schemeClr val="accent6">
                  <a:lumMod val="75000"/>
                </a:schemeClr>
              </a:solidFill>
              <a:latin typeface="Liberation Mono"/>
            </a:endParaRP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845FCC8E-F33C-4490-945A-D589287B43F7}"/>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
        <p:nvSpPr>
          <p:cNvPr id="7" name="TextBox 6">
            <a:extLst>
              <a:ext uri="{FF2B5EF4-FFF2-40B4-BE49-F238E27FC236}">
                <a16:creationId xmlns:a16="http://schemas.microsoft.com/office/drawing/2014/main" id="{A08381A2-7F69-4019-8ED4-5714712285C5}"/>
              </a:ext>
            </a:extLst>
          </p:cNvPr>
          <p:cNvSpPr txBox="1"/>
          <p:nvPr/>
        </p:nvSpPr>
        <p:spPr>
          <a:xfrm>
            <a:off x="564862" y="807455"/>
            <a:ext cx="10103138"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operand meaning: the quantity on which an operation is to be done.</a:t>
            </a:r>
          </a:p>
        </p:txBody>
      </p:sp>
    </p:spTree>
    <p:extLst>
      <p:ext uri="{BB962C8B-B14F-4D97-AF65-F5344CB8AC3E}">
        <p14:creationId xmlns:p14="http://schemas.microsoft.com/office/powerpoint/2010/main" val="17802498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8BCD43"/>
                </a:solidFill>
                <a:latin typeface="Liberation Mono"/>
                <a:ea typeface="Times New Roman" panose="02020603050405020304" pitchFamily="18" charset="0"/>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8BCD43"/>
                </a:solidFill>
                <a:latin typeface="Liberation Mono"/>
                <a:ea typeface="Times New Roman" panose="02020603050405020304" pitchFamily="18" charset="0"/>
                <a:cs typeface="Arial" panose="020B0604020202020204" pitchFamily="34" charset="0"/>
              </a:rPr>
              <a:t>'Ok'</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8BCD43"/>
                </a:solidFill>
                <a:latin typeface="Liberation Mono"/>
                <a:ea typeface="Times New Roman" panose="02020603050405020304" pitchFamily="18" charset="0"/>
                <a:cs typeface="Arial" panose="020B0604020202020204" pitchFamily="34" charset="0"/>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'Y'</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8BCD43"/>
                </a:solidFill>
                <a:latin typeface="Liberation Mono"/>
                <a:ea typeface="Times New Roman" panose="02020603050405020304" pitchFamily="18" charset="0"/>
                <a:cs typeface="Arial" panose="020B0604020202020204" pitchFamily="34" charset="0"/>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8BCD43"/>
                </a:solidFill>
                <a:latin typeface="Liberation Mono"/>
                <a:ea typeface="Times New Roman" panose="02020603050405020304" pitchFamily="18" charset="0"/>
                <a:cs typeface="Arial" panose="020B0604020202020204" pitchFamily="34" charset="0"/>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8BCD43"/>
                </a:solidFill>
                <a:latin typeface="Liberation Mono"/>
                <a:ea typeface="Times New Roman" panose="02020603050405020304" pitchFamily="18" charset="0"/>
                <a:cs typeface="Arial" panose="020B0604020202020204" pitchFamily="34" charset="0"/>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8BCD43"/>
                </a:solidFill>
                <a:latin typeface="Liberation Mono"/>
              </a:rPr>
              <a:t>'Stock is less'</a:t>
            </a:r>
            <a:r>
              <a:rPr lang="en-IN" dirty="0">
                <a:latin typeface="Liberation Mono"/>
              </a:rPr>
              <a:t>, </a:t>
            </a:r>
            <a:r>
              <a:rPr lang="en-IN" dirty="0">
                <a:solidFill>
                  <a:srgbClr val="8BCD43"/>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35476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'USA'</a:t>
            </a:r>
            <a:r>
              <a:rPr lang="en-IN" dirty="0">
                <a:latin typeface="Liberation Mono"/>
              </a:rPr>
              <a:t>, </a:t>
            </a:r>
            <a:r>
              <a:rPr lang="en-IN" dirty="0">
                <a:solidFill>
                  <a:srgbClr val="8BCD43"/>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'Japan', 'Singapore'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'Australia'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8BCD43"/>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6816364"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'loyal-customer'</a:t>
            </a:r>
            <a:r>
              <a:rPr lang="en-IN" dirty="0">
                <a:latin typeface="Liberation Mono"/>
              </a:rPr>
              <a:t> </a:t>
            </a:r>
            <a:r>
              <a:rPr lang="en-IN" dirty="0">
                <a:solidFill>
                  <a:srgbClr val="0077AA"/>
                </a:solidFill>
                <a:latin typeface="Liberation Mono"/>
              </a:rPr>
              <a:t>END</a:t>
            </a:r>
            <a:r>
              <a:rPr lang="en-IN" dirty="0">
                <a:latin typeface="Liberation Mono"/>
              </a:rPr>
              <a:t> "Customer Report"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2051556"/>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 UNKNOWN </a:t>
            </a:r>
            <a:r>
              <a:rPr lang="en-US" dirty="0">
                <a:latin typeface="Arial" panose="020B0604020202020204" pitchFamily="34" charset="0"/>
                <a:cs typeface="Arial" panose="020B0604020202020204" pitchFamily="34" charset="0"/>
              </a:rPr>
              <a:t>is synonym of IS NOT 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'Task13'</a:t>
            </a:r>
            <a:r>
              <a:rPr lang="en-IN" dirty="0">
                <a:latin typeface="Liberation Mono"/>
                <a:cs typeface="Arial" panose="020B0604020202020204" pitchFamily="34" charset="0"/>
              </a:rPr>
              <a:t>,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 =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'Silver'</a:t>
            </a:r>
            <a:r>
              <a:rPr lang="en-US" dirty="0">
                <a:latin typeface="Liberation Mono"/>
              </a:rPr>
              <a:t>, </a:t>
            </a:r>
            <a:r>
              <a:rPr lang="en-US" dirty="0">
                <a:solidFill>
                  <a:srgbClr val="8BCD43"/>
                </a:solidFill>
                <a:latin typeface="Liberation Mono"/>
              </a:rPr>
              <a:t>'Gold'</a:t>
            </a:r>
            <a:r>
              <a:rPr lang="en-US" dirty="0">
                <a:latin typeface="Liberation Mono"/>
              </a:rPr>
              <a:t>, </a:t>
            </a:r>
            <a:r>
              <a:rPr lang="en-US" dirty="0">
                <a:solidFill>
                  <a:srgbClr val="8BCD43"/>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'Movie'</a:t>
            </a:r>
            <a:r>
              <a:rPr lang="en-IN" dirty="0">
                <a:latin typeface="Liberation Mono"/>
              </a:rPr>
              <a:t>, </a:t>
            </a:r>
            <a:r>
              <a:rPr lang="en-IN" dirty="0">
                <a:solidFill>
                  <a:srgbClr val="8BCD43"/>
                </a:solidFill>
                <a:latin typeface="Liberation Mono"/>
              </a:rPr>
              <a:t>'Music'</a:t>
            </a:r>
            <a:r>
              <a:rPr lang="en-IN" dirty="0">
                <a:latin typeface="Liberation Mono"/>
              </a:rPr>
              <a:t>, </a:t>
            </a:r>
            <a:r>
              <a:rPr lang="en-IN" dirty="0">
                <a:solidFill>
                  <a:srgbClr val="8BCD43"/>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8BCD43"/>
                </a:solidFill>
                <a:latin typeface="Liberation Mono"/>
              </a:rPr>
              <a:t>North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South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East</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West</a:t>
            </a:r>
            <a:r>
              <a:rPr lang="en-IN" dirty="0">
                <a:solidFill>
                  <a:srgbClr val="8BCD43"/>
                </a:solidFill>
                <a:latin typeface="Liberation Mono"/>
              </a:rPr>
              <a: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'Winter'</a:t>
            </a:r>
            <a:r>
              <a:rPr lang="en-US" dirty="0">
                <a:latin typeface="Liberation Mono"/>
              </a:rPr>
              <a:t>, </a:t>
            </a:r>
            <a:r>
              <a:rPr lang="en-US" dirty="0">
                <a:solidFill>
                  <a:srgbClr val="8BCD43"/>
                </a:solidFill>
                <a:latin typeface="Liberation Mono"/>
              </a:rPr>
              <a:t>'Summer'</a:t>
            </a:r>
            <a:r>
              <a:rPr lang="en-US" dirty="0">
                <a:latin typeface="Liberation Mono"/>
              </a:rPr>
              <a:t>, </a:t>
            </a:r>
            <a:r>
              <a:rPr lang="en-US" dirty="0">
                <a:solidFill>
                  <a:srgbClr val="8BCD43"/>
                </a:solidFill>
                <a:latin typeface="Liberation Mono"/>
              </a:rPr>
              <a:t>'Monsoon'</a:t>
            </a:r>
            <a:r>
              <a:rPr lang="en-US" dirty="0">
                <a:latin typeface="Liberation Mono"/>
              </a:rPr>
              <a:t>, </a:t>
            </a:r>
            <a:r>
              <a:rPr lang="en-US" dirty="0">
                <a:solidFill>
                  <a:srgbClr val="8BCD43"/>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'Popularity'</a:t>
            </a:r>
            <a:r>
              <a:rPr lang="en-US" dirty="0">
                <a:latin typeface="Liberation Mono"/>
              </a:rPr>
              <a:t>, </a:t>
            </a:r>
            <a:r>
              <a:rPr lang="en-US" dirty="0">
                <a:solidFill>
                  <a:srgbClr val="8BCD43"/>
                </a:solidFill>
                <a:latin typeface="Liberation Mono"/>
              </a:rPr>
              <a:t>'Price -- Low to High'</a:t>
            </a:r>
            <a:r>
              <a:rPr lang="en-US" dirty="0">
                <a:latin typeface="Liberation Mono"/>
              </a:rPr>
              <a:t>, </a:t>
            </a:r>
            <a:r>
              <a:rPr lang="en-US" dirty="0">
                <a:solidFill>
                  <a:srgbClr val="8BCD43"/>
                </a:solidFill>
                <a:latin typeface="Liberation Mono"/>
              </a:rPr>
              <a:t>'Price -- High to Low'</a:t>
            </a:r>
            <a:r>
              <a:rPr lang="en-US" dirty="0">
                <a:latin typeface="Liberation Mono"/>
              </a:rPr>
              <a:t>, </a:t>
            </a:r>
            <a:r>
              <a:rPr lang="en-US" dirty="0">
                <a:solidFill>
                  <a:srgbClr val="8BCD43"/>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35314</TotalTime>
  <Words>53153</Words>
  <Application>Microsoft Office PowerPoint</Application>
  <PresentationFormat>Widescreen</PresentationFormat>
  <Paragraphs>6757</Paragraphs>
  <Slides>609</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609</vt:i4>
      </vt:variant>
    </vt:vector>
  </HeadingPairs>
  <TitlesOfParts>
    <vt:vector size="64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7874</cp:revision>
  <dcterms:created xsi:type="dcterms:W3CDTF">2015-10-09T06:09:34Z</dcterms:created>
  <dcterms:modified xsi:type="dcterms:W3CDTF">2020-11-23T06:40:57Z</dcterms:modified>
</cp:coreProperties>
</file>